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PT Sans Narrow"/>
      <p:regular r:id="rId23"/>
      <p:bold r:id="rId24"/>
    </p:embeddedFont>
    <p:embeddedFont>
      <p:font typeface="Open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TSansNarrow-bold.fntdata"/><Relationship Id="rId23" Type="http://schemas.openxmlformats.org/officeDocument/2006/relationships/font" Target="fonts/PTSansNarrow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bold.fntdata"/><Relationship Id="rId25" Type="http://schemas.openxmlformats.org/officeDocument/2006/relationships/font" Target="fonts/OpenSans-regular.fntdata"/><Relationship Id="rId28" Type="http://schemas.openxmlformats.org/officeDocument/2006/relationships/font" Target="fonts/OpenSans-boldItalic.fntdata"/><Relationship Id="rId27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58f43b5a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58f43b5a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58f43b5a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58f43b5a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58f43b5a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58f43b5a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51f976e8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51f976e8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58f43b5aa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58f43b5aa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58f43b5aa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558f43b5aa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551f976e8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551f976e8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51f976e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51f976e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35c1224a7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35c1224a7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551f976e8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551f976e8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51f976e8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51f976e8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51f976e8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51f976e8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58f43b5a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58f43b5a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58f43b5a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58f43b5a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58f43b5a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58f43b5a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58f43b5a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58f43b5a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arxiv.org/pdf/2405.02358" TargetMode="External"/><Relationship Id="rId4" Type="http://schemas.openxmlformats.org/officeDocument/2006/relationships/hyperlink" Target="https://medium.com/p/3d85ce6469b7/edit" TargetMode="External"/><Relationship Id="rId5" Type="http://schemas.openxmlformats.org/officeDocument/2006/relationships/hyperlink" Target="https://github.com/start2020/Awesome-TimeSeries-LLM-F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arxiv.org/pdf/2405.02358" TargetMode="External"/><Relationship Id="rId4" Type="http://schemas.openxmlformats.org/officeDocument/2006/relationships/hyperlink" Target="https://medium.com/p/3d85ce6469b7/edit" TargetMode="External"/><Relationship Id="rId5" Type="http://schemas.openxmlformats.org/officeDocument/2006/relationships/hyperlink" Target="https://github.com/start2020/Awesome-TimeSeries-LLM-FM" TargetMode="External"/><Relationship Id="rId6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846925" y="1493425"/>
            <a:ext cx="7451100" cy="128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Structured Intelligence - A Comprehensive Survey of Foundation Models and Research Outlook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SOUMYA BHARATHI VETUKURI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016668964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40">
                <a:latin typeface="Arial"/>
                <a:ea typeface="Arial"/>
                <a:cs typeface="Arial"/>
                <a:sym typeface="Arial"/>
              </a:rPr>
              <a:t>Roles of LLMs in Time Series</a:t>
            </a:r>
            <a:endParaRPr sz="284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11700" y="1152425"/>
            <a:ext cx="4260300" cy="31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15">
              <a:latin typeface="Arial"/>
              <a:ea typeface="Arial"/>
              <a:cs typeface="Arial"/>
              <a:sym typeface="Arial"/>
            </a:endParaRPr>
          </a:p>
          <a:p>
            <a:pPr indent="-310038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2331">
                <a:latin typeface="Arial"/>
                <a:ea typeface="Arial"/>
                <a:cs typeface="Arial"/>
                <a:sym typeface="Arial"/>
              </a:rPr>
              <a:t>Adapting LLMs for time series is a promising path, but it requires modality alignment, task-specific prompting, and careful architectural design</a:t>
            </a:r>
            <a:endParaRPr sz="2331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31">
              <a:latin typeface="Arial"/>
              <a:ea typeface="Arial"/>
              <a:cs typeface="Arial"/>
              <a:sym typeface="Arial"/>
            </a:endParaRPr>
          </a:p>
          <a:p>
            <a:pPr indent="-310038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2331">
                <a:latin typeface="Arial"/>
                <a:ea typeface="Arial"/>
                <a:cs typeface="Arial"/>
                <a:sym typeface="Arial"/>
              </a:rPr>
              <a:t>Applications</a:t>
            </a:r>
            <a:r>
              <a:rPr lang="en" sz="2331">
                <a:latin typeface="Arial"/>
                <a:ea typeface="Arial"/>
                <a:cs typeface="Arial"/>
                <a:sym typeface="Arial"/>
              </a:rPr>
              <a:t>:</a:t>
            </a:r>
            <a:endParaRPr sz="2331">
              <a:latin typeface="Arial"/>
              <a:ea typeface="Arial"/>
              <a:cs typeface="Arial"/>
              <a:sym typeface="Arial"/>
            </a:endParaRPr>
          </a:p>
          <a:p>
            <a:pPr indent="-310038" lvl="1" marL="914400" rtl="0" algn="l"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○"/>
            </a:pPr>
            <a:r>
              <a:rPr lang="en" sz="2331">
                <a:latin typeface="Arial"/>
                <a:ea typeface="Arial"/>
                <a:cs typeface="Arial"/>
                <a:sym typeface="Arial"/>
              </a:rPr>
              <a:t>Forecasting</a:t>
            </a:r>
            <a:br>
              <a:rPr lang="en" sz="2331">
                <a:latin typeface="Arial"/>
                <a:ea typeface="Arial"/>
                <a:cs typeface="Arial"/>
                <a:sym typeface="Arial"/>
              </a:rPr>
            </a:br>
            <a:endParaRPr sz="2331">
              <a:latin typeface="Arial"/>
              <a:ea typeface="Arial"/>
              <a:cs typeface="Arial"/>
              <a:sym typeface="Arial"/>
            </a:endParaRPr>
          </a:p>
          <a:p>
            <a:pPr indent="-310038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 sz="2331">
                <a:latin typeface="Arial"/>
                <a:ea typeface="Arial"/>
                <a:cs typeface="Arial"/>
                <a:sym typeface="Arial"/>
              </a:rPr>
              <a:t>Classification</a:t>
            </a:r>
            <a:br>
              <a:rPr lang="en" sz="2331">
                <a:latin typeface="Arial"/>
                <a:ea typeface="Arial"/>
                <a:cs typeface="Arial"/>
                <a:sym typeface="Arial"/>
              </a:rPr>
            </a:br>
            <a:endParaRPr sz="2331">
              <a:latin typeface="Arial"/>
              <a:ea typeface="Arial"/>
              <a:cs typeface="Arial"/>
              <a:sym typeface="Arial"/>
            </a:endParaRPr>
          </a:p>
          <a:p>
            <a:pPr indent="-310038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 sz="2331">
                <a:latin typeface="Arial"/>
                <a:ea typeface="Arial"/>
                <a:cs typeface="Arial"/>
                <a:sym typeface="Arial"/>
              </a:rPr>
              <a:t>Anomaly detection</a:t>
            </a:r>
            <a:br>
              <a:rPr lang="en" sz="2331">
                <a:latin typeface="Arial"/>
                <a:ea typeface="Arial"/>
                <a:cs typeface="Arial"/>
                <a:sym typeface="Arial"/>
              </a:rPr>
            </a:br>
            <a:endParaRPr sz="2331">
              <a:latin typeface="Arial"/>
              <a:ea typeface="Arial"/>
              <a:cs typeface="Arial"/>
              <a:sym typeface="Arial"/>
            </a:endParaRPr>
          </a:p>
          <a:p>
            <a:pPr indent="-310038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 sz="2331">
                <a:latin typeface="Arial"/>
                <a:ea typeface="Arial"/>
                <a:cs typeface="Arial"/>
                <a:sym typeface="Arial"/>
              </a:rPr>
              <a:t>Imputation</a:t>
            </a:r>
            <a:endParaRPr sz="233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964950"/>
            <a:ext cx="4204375" cy="193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40">
                <a:latin typeface="Arial"/>
                <a:ea typeface="Arial"/>
                <a:cs typeface="Arial"/>
                <a:sym typeface="Arial"/>
              </a:rPr>
              <a:t>Improving Time Series Models Efficiency</a:t>
            </a:r>
            <a:endParaRPr sz="284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450725" y="1362325"/>
            <a:ext cx="42603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Arial"/>
                <a:ea typeface="Arial"/>
                <a:cs typeface="Arial"/>
                <a:sym typeface="Arial"/>
              </a:rPr>
              <a:t>Fine-Tuning Strategies</a:t>
            </a:r>
            <a:r>
              <a:rPr lang="en" sz="4800">
                <a:latin typeface="Arial"/>
                <a:ea typeface="Arial"/>
                <a:cs typeface="Arial"/>
                <a:sym typeface="Arial"/>
              </a:rPr>
              <a:t>:</a:t>
            </a:r>
            <a:endParaRPr sz="48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4800">
                <a:latin typeface="Arial"/>
                <a:ea typeface="Arial"/>
                <a:cs typeface="Arial"/>
                <a:sym typeface="Arial"/>
              </a:rPr>
              <a:t>Tuning-Free Prompting</a:t>
            </a:r>
            <a:r>
              <a:rPr lang="en" sz="4800">
                <a:latin typeface="Arial"/>
                <a:ea typeface="Arial"/>
                <a:cs typeface="Arial"/>
                <a:sym typeface="Arial"/>
              </a:rPr>
              <a:t>: No parameter updates.</a:t>
            </a:r>
            <a:endParaRPr sz="48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4800">
                <a:latin typeface="Arial"/>
                <a:ea typeface="Arial"/>
                <a:cs typeface="Arial"/>
                <a:sym typeface="Arial"/>
              </a:rPr>
              <a:t>Full Fine-Tuning</a:t>
            </a:r>
            <a:r>
              <a:rPr lang="en" sz="4800">
                <a:latin typeface="Arial"/>
                <a:ea typeface="Arial"/>
                <a:cs typeface="Arial"/>
                <a:sym typeface="Arial"/>
              </a:rPr>
              <a:t>: All model layers retrained.</a:t>
            </a:r>
            <a:endParaRPr sz="48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4800">
                <a:latin typeface="Arial"/>
                <a:ea typeface="Arial"/>
                <a:cs typeface="Arial"/>
                <a:sym typeface="Arial"/>
              </a:rPr>
              <a:t>LoRA and prompt tuning offer promising results with lower costs</a:t>
            </a:r>
            <a:endParaRPr sz="48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4800">
                <a:latin typeface="Arial"/>
                <a:ea typeface="Arial"/>
                <a:cs typeface="Arial"/>
                <a:sym typeface="Arial"/>
              </a:rPr>
              <a:t>Parameter-Efficient Fine-Tuning (PEFT)</a:t>
            </a:r>
            <a:r>
              <a:rPr lang="en" sz="4800">
                <a:latin typeface="Arial"/>
                <a:ea typeface="Arial"/>
                <a:cs typeface="Arial"/>
                <a:sym typeface="Arial"/>
              </a:rPr>
              <a:t>: Selective parameter updates (e.g., LoRA, adapters).</a:t>
            </a:r>
            <a:endParaRPr sz="48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○"/>
            </a:pPr>
            <a:r>
              <a:rPr lang="en" sz="4800">
                <a:latin typeface="Arial"/>
                <a:ea typeface="Arial"/>
                <a:cs typeface="Arial"/>
                <a:sym typeface="Arial"/>
              </a:rPr>
              <a:t>Adapters</a:t>
            </a:r>
            <a:endParaRPr sz="48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○"/>
            </a:pPr>
            <a:r>
              <a:rPr lang="en" sz="4800">
                <a:latin typeface="Arial"/>
                <a:ea typeface="Arial"/>
                <a:cs typeface="Arial"/>
                <a:sym typeface="Arial"/>
              </a:rPr>
              <a:t>Prompt Tuning</a:t>
            </a:r>
            <a:endParaRPr sz="48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○"/>
            </a:pPr>
            <a:r>
              <a:rPr lang="en" sz="4800">
                <a:latin typeface="Arial"/>
                <a:ea typeface="Arial"/>
                <a:cs typeface="Arial"/>
                <a:sym typeface="Arial"/>
              </a:rPr>
              <a:t>Prefix Tuning</a:t>
            </a:r>
            <a:endParaRPr sz="48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○"/>
            </a:pPr>
            <a:r>
              <a:rPr lang="en" sz="4800">
                <a:latin typeface="Arial"/>
                <a:ea typeface="Arial"/>
                <a:cs typeface="Arial"/>
                <a:sym typeface="Arial"/>
              </a:rPr>
              <a:t>LoRA</a:t>
            </a:r>
            <a:endParaRPr sz="4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 rotWithShape="1">
          <a:blip r:embed="rId3">
            <a:alphaModFix/>
          </a:blip>
          <a:srcRect b="0" l="9198" r="0" t="0"/>
          <a:stretch/>
        </p:blipFill>
        <p:spPr>
          <a:xfrm>
            <a:off x="4831500" y="1362325"/>
            <a:ext cx="3861473" cy="295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40">
                <a:latin typeface="Arial"/>
                <a:ea typeface="Arial"/>
                <a:cs typeface="Arial"/>
                <a:sym typeface="Arial"/>
              </a:rPr>
              <a:t>Making Foundation Models Explainable</a:t>
            </a:r>
            <a:endParaRPr sz="284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5075400" y="1304825"/>
            <a:ext cx="3756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523"/>
              <a:buNone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Explanation Types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Global Explanations: Overall model behavior.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Local Explanations: Specific prediction justifications.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523"/>
              <a:buNone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Techniques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Chain-of-Thought prompting.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Attention visualization.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855"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225" y="1304825"/>
            <a:ext cx="4249700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40">
                <a:latin typeface="Arial"/>
                <a:ea typeface="Arial"/>
                <a:cs typeface="Arial"/>
                <a:sym typeface="Arial"/>
              </a:rPr>
              <a:t>Foundation Models Across Domains</a:t>
            </a:r>
            <a:endParaRPr sz="284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5495675" y="1501350"/>
            <a:ext cx="3336600" cy="28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007">
                <a:latin typeface="Arial"/>
                <a:ea typeface="Arial"/>
                <a:cs typeface="Arial"/>
                <a:sym typeface="Arial"/>
              </a:rPr>
              <a:t>Foundation Models in Real-World Domains:</a:t>
            </a:r>
            <a:endParaRPr sz="3007">
              <a:latin typeface="Arial"/>
              <a:ea typeface="Arial"/>
              <a:cs typeface="Arial"/>
              <a:sym typeface="Arial"/>
            </a:endParaRPr>
          </a:p>
          <a:p>
            <a:pPr indent="-277055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63427"/>
              <a:buFont typeface="Arial"/>
              <a:buChar char="●"/>
            </a:pPr>
            <a:r>
              <a:rPr b="1" lang="en" sz="3007">
                <a:latin typeface="Arial"/>
                <a:ea typeface="Arial"/>
                <a:cs typeface="Arial"/>
                <a:sym typeface="Arial"/>
              </a:rPr>
              <a:t>Finance</a:t>
            </a:r>
            <a:r>
              <a:rPr lang="en" sz="3007">
                <a:latin typeface="Arial"/>
                <a:ea typeface="Arial"/>
                <a:cs typeface="Arial"/>
                <a:sym typeface="Arial"/>
              </a:rPr>
              <a:t>: Stock prediction using financial news.</a:t>
            </a:r>
            <a:br>
              <a:rPr lang="en" sz="3007">
                <a:latin typeface="Arial"/>
                <a:ea typeface="Arial"/>
                <a:cs typeface="Arial"/>
                <a:sym typeface="Arial"/>
              </a:rPr>
            </a:br>
            <a:endParaRPr sz="3007">
              <a:latin typeface="Arial"/>
              <a:ea typeface="Arial"/>
              <a:cs typeface="Arial"/>
              <a:sym typeface="Arial"/>
            </a:endParaRPr>
          </a:p>
          <a:p>
            <a:pPr indent="-27705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3427"/>
              <a:buFont typeface="Arial"/>
              <a:buChar char="●"/>
            </a:pPr>
            <a:r>
              <a:rPr b="1" lang="en" sz="3007">
                <a:latin typeface="Arial"/>
                <a:ea typeface="Arial"/>
                <a:cs typeface="Arial"/>
                <a:sym typeface="Arial"/>
              </a:rPr>
              <a:t>Traffic</a:t>
            </a:r>
            <a:r>
              <a:rPr lang="en" sz="3007">
                <a:latin typeface="Arial"/>
                <a:ea typeface="Arial"/>
                <a:cs typeface="Arial"/>
                <a:sym typeface="Arial"/>
              </a:rPr>
              <a:t>: Mobility forecasting and anomaly detection.</a:t>
            </a:r>
            <a:br>
              <a:rPr lang="en" sz="3007">
                <a:latin typeface="Arial"/>
                <a:ea typeface="Arial"/>
                <a:cs typeface="Arial"/>
                <a:sym typeface="Arial"/>
              </a:rPr>
            </a:br>
            <a:endParaRPr sz="3007">
              <a:latin typeface="Arial"/>
              <a:ea typeface="Arial"/>
              <a:cs typeface="Arial"/>
              <a:sym typeface="Arial"/>
            </a:endParaRPr>
          </a:p>
          <a:p>
            <a:pPr indent="-27705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3427"/>
              <a:buFont typeface="Arial"/>
              <a:buChar char="●"/>
            </a:pPr>
            <a:r>
              <a:rPr b="1" lang="en" sz="3007">
                <a:latin typeface="Arial"/>
                <a:ea typeface="Arial"/>
                <a:cs typeface="Arial"/>
                <a:sym typeface="Arial"/>
              </a:rPr>
              <a:t>Healthcare</a:t>
            </a:r>
            <a:r>
              <a:rPr lang="en" sz="3007">
                <a:latin typeface="Arial"/>
                <a:ea typeface="Arial"/>
                <a:cs typeface="Arial"/>
                <a:sym typeface="Arial"/>
              </a:rPr>
              <a:t>: ECG signal analysis guided by medical reports.</a:t>
            </a:r>
            <a:br>
              <a:rPr lang="en" sz="3007">
                <a:latin typeface="Arial"/>
                <a:ea typeface="Arial"/>
                <a:cs typeface="Arial"/>
                <a:sym typeface="Arial"/>
              </a:rPr>
            </a:br>
            <a:endParaRPr sz="3007">
              <a:latin typeface="Arial"/>
              <a:ea typeface="Arial"/>
              <a:cs typeface="Arial"/>
              <a:sym typeface="Arial"/>
            </a:endParaRPr>
          </a:p>
          <a:p>
            <a:pPr indent="-27705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3427"/>
              <a:buFont typeface="Arial"/>
              <a:buChar char="●"/>
            </a:pPr>
            <a:r>
              <a:rPr b="1" lang="en" sz="3007">
                <a:latin typeface="Arial"/>
                <a:ea typeface="Arial"/>
                <a:cs typeface="Arial"/>
                <a:sym typeface="Arial"/>
              </a:rPr>
              <a:t>Energy</a:t>
            </a:r>
            <a:r>
              <a:rPr lang="en" sz="3007">
                <a:latin typeface="Arial"/>
                <a:ea typeface="Arial"/>
                <a:cs typeface="Arial"/>
                <a:sym typeface="Arial"/>
              </a:rPr>
              <a:t>: Consumption forecasting with descriptive prompts.</a:t>
            </a:r>
            <a:endParaRPr sz="190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75" y="1547675"/>
            <a:ext cx="5225400" cy="233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40">
                <a:latin typeface="Arial"/>
                <a:ea typeface="Arial"/>
                <a:cs typeface="Arial"/>
                <a:sym typeface="Arial"/>
              </a:rPr>
              <a:t>Resources</a:t>
            </a:r>
            <a:endParaRPr sz="284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311700" y="1266325"/>
            <a:ext cx="3701100" cy="22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Datasets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: NASDAQ-100, PTB-XL, ETT, etc.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Libraries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Darts, Prophet, Merlion, 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Time series analysis tools.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Frameworks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: LLM deployment platforms, Megatron, 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Hugging Face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, DeepSpeed-MII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These tools and datasets are essential to reproduce or extend the work.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312" y="3348850"/>
            <a:ext cx="3067875" cy="15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4300" y="1455000"/>
            <a:ext cx="4282649" cy="275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40">
                <a:latin typeface="Arial"/>
                <a:ea typeface="Arial"/>
                <a:cs typeface="Arial"/>
                <a:sym typeface="Arial"/>
              </a:rPr>
              <a:t>Limitations and Research Gap</a:t>
            </a:r>
            <a:endParaRPr sz="284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311700" y="1266325"/>
            <a:ext cx="4260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Lack of ImageNet-scale datasets for time series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Poor alignment between time series and LLMs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Limited explainability in embedding-visible setups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Weak cross-domain generalization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No standardized multi-task benchmark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Underexplored multimodal combinations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Evaluation metrics often lack depth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Reproducibility issues due to closed-source models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9300" y="1495275"/>
            <a:ext cx="4267200" cy="284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40">
                <a:latin typeface="Arial"/>
                <a:ea typeface="Arial"/>
                <a:cs typeface="Arial"/>
                <a:sym typeface="Arial"/>
              </a:rPr>
              <a:t>Conclusion</a:t>
            </a:r>
            <a:endParaRPr sz="304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311700" y="1152425"/>
            <a:ext cx="38865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63">
                <a:latin typeface="Arial"/>
                <a:ea typeface="Arial"/>
                <a:cs typeface="Arial"/>
                <a:sym typeface="Arial"/>
              </a:rPr>
              <a:t>Summary:</a:t>
            </a:r>
            <a:br>
              <a:rPr lang="en" sz="2200">
                <a:latin typeface="Arial"/>
                <a:ea typeface="Arial"/>
                <a:cs typeface="Arial"/>
                <a:sym typeface="Arial"/>
              </a:rPr>
            </a:b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30543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2200">
                <a:latin typeface="Arial"/>
                <a:ea typeface="Arial"/>
                <a:cs typeface="Arial"/>
                <a:sym typeface="Arial"/>
              </a:rPr>
              <a:t>Foundation models are transforming time series analysis.</a:t>
            </a:r>
            <a:br>
              <a:rPr lang="en" sz="2200">
                <a:latin typeface="Arial"/>
                <a:ea typeface="Arial"/>
                <a:cs typeface="Arial"/>
                <a:sym typeface="Arial"/>
              </a:rPr>
            </a:b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30543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2200">
                <a:latin typeface="Arial"/>
                <a:ea typeface="Arial"/>
                <a:cs typeface="Arial"/>
                <a:sym typeface="Arial"/>
              </a:rPr>
              <a:t>The 3E framework provides a comprehensive evaluation approach.</a:t>
            </a:r>
            <a:br>
              <a:rPr lang="en" sz="2200">
                <a:latin typeface="Arial"/>
                <a:ea typeface="Arial"/>
                <a:cs typeface="Arial"/>
                <a:sym typeface="Arial"/>
              </a:rPr>
            </a:b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30543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2200">
                <a:latin typeface="Arial"/>
                <a:ea typeface="Arial"/>
                <a:cs typeface="Arial"/>
                <a:sym typeface="Arial"/>
              </a:rPr>
              <a:t>Real-world applications demonstrate the versatility of these models.</a:t>
            </a:r>
            <a:br>
              <a:rPr lang="en" sz="2200">
                <a:latin typeface="Arial"/>
                <a:ea typeface="Arial"/>
                <a:cs typeface="Arial"/>
                <a:sym typeface="Arial"/>
              </a:rPr>
            </a:b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63">
                <a:latin typeface="Arial"/>
                <a:ea typeface="Arial"/>
                <a:cs typeface="Arial"/>
                <a:sym typeface="Arial"/>
              </a:rPr>
              <a:t>Future Outlook:</a:t>
            </a:r>
            <a:b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543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2200">
                <a:latin typeface="Arial"/>
                <a:ea typeface="Arial"/>
                <a:cs typeface="Arial"/>
                <a:sym typeface="Arial"/>
              </a:rPr>
              <a:t>Bridging the modality gap between time series and language.</a:t>
            </a:r>
            <a:br>
              <a:rPr lang="en" sz="2200">
                <a:latin typeface="Arial"/>
                <a:ea typeface="Arial"/>
                <a:cs typeface="Arial"/>
                <a:sym typeface="Arial"/>
              </a:rPr>
            </a:b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30543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2200">
                <a:latin typeface="Arial"/>
                <a:ea typeface="Arial"/>
                <a:cs typeface="Arial"/>
                <a:sym typeface="Arial"/>
              </a:rPr>
              <a:t>Developing unified, flexible, and interpretable solutions.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8" title="ChatGPT Image May 5, 2025, 11_50_43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8200" y="1152425"/>
            <a:ext cx="4945801" cy="354072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 txBox="1"/>
          <p:nvPr/>
        </p:nvSpPr>
        <p:spPr>
          <a:xfrm>
            <a:off x="583875" y="4253800"/>
            <a:ext cx="8201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81000" marR="38100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n" sz="1100">
                <a:solidFill>
                  <a:schemeClr val="accent1"/>
                </a:solidFill>
              </a:rPr>
              <a:t>“Foundation models may become the general-purpose engines of time-based intelligence.”</a:t>
            </a:r>
            <a:endParaRPr b="1" i="1" sz="11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192700" y="806475"/>
            <a:ext cx="8520600" cy="10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040">
                <a:latin typeface="Arial"/>
                <a:ea typeface="Arial"/>
                <a:cs typeface="Arial"/>
                <a:sym typeface="Arial"/>
              </a:rPr>
              <a:t>Thank You..!</a:t>
            </a:r>
            <a:endParaRPr sz="504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9"/>
          <p:cNvSpPr txBox="1"/>
          <p:nvPr>
            <p:ph idx="1" type="body"/>
          </p:nvPr>
        </p:nvSpPr>
        <p:spPr>
          <a:xfrm>
            <a:off x="658000" y="2131550"/>
            <a:ext cx="7590000" cy="24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Paper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4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https://arxiv.org/pdf/2405.02358</a:t>
            </a:r>
            <a:r>
              <a:rPr lang="en" sz="14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Medium Article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4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https://medium.com/p/3d85ce6469b7/edit</a:t>
            </a:r>
            <a:r>
              <a:rPr lang="en" sz="14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References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4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https://github.com/start2020/Awesome-TimeSeries-LLM-FM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Soumya Bharathi Vetukuri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016668964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4133325" y="479125"/>
            <a:ext cx="4699200" cy="40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My Presentation is based on the following research paper: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 Survey of Time Series Foundation Models: Generalizing Time Series Representation with Large Language Model</a:t>
            </a:r>
            <a:endParaRPr b="1" sz="1500">
              <a:solidFill>
                <a:schemeClr val="accent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By : JIEXIA YE, WEIQI ZHANG, KE YI, YONGZI YU, ZIYUE LI, JIA LI, FUGEE TSUNG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Research Paper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Link: </a:t>
            </a:r>
            <a:r>
              <a:rPr lang="en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https://arxiv.org/pdf/2405.02358</a:t>
            </a:r>
            <a:endParaRPr sz="1100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Medium Article:</a:t>
            </a:r>
            <a:r>
              <a:rPr lang="en" sz="11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https://medium.com/p/3d85ce6469b7/edit</a:t>
            </a:r>
            <a:endParaRPr sz="1100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Other References:</a:t>
            </a:r>
            <a:endParaRPr sz="1100" u="sng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https://github.com/start2020/Awesome-TimeSeries-LLM-FM</a:t>
            </a:r>
            <a:endParaRPr sz="11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125" y="973100"/>
            <a:ext cx="3350925" cy="271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AGENDA OVERVIEW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515575" y="1307500"/>
            <a:ext cx="39330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❖"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What are Foundation Models?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Font typeface="Arial"/>
              <a:buChar char="❖"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3E Framework &amp; Research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❖"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Time Series Tasks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❖"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Pre Training Foundation Models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❖"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Adaptation</a:t>
            </a:r>
            <a:r>
              <a:rPr b="1" lang="en" sz="1600">
                <a:latin typeface="Arial"/>
                <a:ea typeface="Arial"/>
                <a:cs typeface="Arial"/>
                <a:sym typeface="Arial"/>
              </a:rPr>
              <a:t> Paradigms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200"/>
              </a:spcAft>
              <a:buSzPts val="1600"/>
              <a:buFont typeface="Arial"/>
              <a:buChar char="❖"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Roles of LLMs in Time Series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4365025" y="1307500"/>
            <a:ext cx="4211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❖"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Improving Model Efficiency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Char char="❖"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Making Models Explainable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❖"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Foundation Models Across </a:t>
            </a:r>
            <a:r>
              <a:rPr b="1" lang="en" sz="1600">
                <a:latin typeface="Arial"/>
                <a:ea typeface="Arial"/>
                <a:cs typeface="Arial"/>
                <a:sym typeface="Arial"/>
              </a:rPr>
              <a:t>Domains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❖"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Libraries, Datasets, Tools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❖"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Limitations and Research Gap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SzPts val="1600"/>
              <a:buFont typeface="Arial"/>
              <a:buChar char="❖"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Conclusion</a:t>
            </a:r>
            <a:endParaRPr b="1" sz="2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77">
                <a:latin typeface="Arial"/>
                <a:ea typeface="Arial"/>
                <a:cs typeface="Arial"/>
                <a:sym typeface="Arial"/>
              </a:rPr>
              <a:t>“Time waits for no one - except maybe foundation models”</a:t>
            </a:r>
            <a:endParaRPr sz="2377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3401200"/>
            <a:ext cx="8520600" cy="16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Time series is everywhere: ECGs, stocks, sensors.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Challenge: Extracting generalizable insights from it.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Can foundation models match their success in NLP &amp; vision?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91525"/>
            <a:ext cx="8578674" cy="18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What Are Foundation Models?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266325"/>
            <a:ext cx="4136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Pretrain on massive data → fine-tune on tasks.</a:t>
            </a:r>
            <a:br>
              <a:rPr lang="en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Enable generalization, few-shot learning and zero-shot reasoning.</a:t>
            </a:r>
            <a:br>
              <a:rPr lang="en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2575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Examples: GPT (text), CLIP (vision), DALL·E (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multimodal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).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2575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Have transformed fields like natural language processing and computer vision.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7" title="Foundation Mode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8400" y="1266325"/>
            <a:ext cx="4346474" cy="301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40">
                <a:latin typeface="Arial"/>
                <a:ea typeface="Arial"/>
                <a:cs typeface="Arial"/>
                <a:sym typeface="Arial"/>
              </a:rPr>
              <a:t>3E Framework &amp; Research Questions</a:t>
            </a:r>
            <a:endParaRPr sz="284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4346500" y="1238500"/>
            <a:ext cx="4272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>
                <a:latin typeface="Arial"/>
                <a:ea typeface="Arial"/>
                <a:cs typeface="Arial"/>
                <a:sym typeface="Arial"/>
              </a:rPr>
              <a:t>Framework:</a:t>
            </a:r>
            <a:br>
              <a:rPr lang="en" sz="4207">
                <a:latin typeface="Arial"/>
                <a:ea typeface="Arial"/>
                <a:cs typeface="Arial"/>
                <a:sym typeface="Arial"/>
              </a:rPr>
            </a:br>
            <a:endParaRPr sz="4207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4800">
                <a:latin typeface="Arial"/>
                <a:ea typeface="Arial"/>
                <a:cs typeface="Arial"/>
                <a:sym typeface="Arial"/>
              </a:rPr>
              <a:t>Effectiveness: Task performance.</a:t>
            </a:r>
            <a:br>
              <a:rPr lang="en" sz="4800">
                <a:latin typeface="Arial"/>
                <a:ea typeface="Arial"/>
                <a:cs typeface="Arial"/>
                <a:sym typeface="Arial"/>
              </a:rPr>
            </a:br>
            <a:endParaRPr sz="48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4800">
                <a:latin typeface="Arial"/>
                <a:ea typeface="Arial"/>
                <a:cs typeface="Arial"/>
                <a:sym typeface="Arial"/>
              </a:rPr>
              <a:t>Efficiency: Computational cost.</a:t>
            </a:r>
            <a:br>
              <a:rPr lang="en" sz="4800">
                <a:latin typeface="Arial"/>
                <a:ea typeface="Arial"/>
                <a:cs typeface="Arial"/>
                <a:sym typeface="Arial"/>
              </a:rPr>
            </a:br>
            <a:endParaRPr sz="4800">
              <a:latin typeface="Arial"/>
              <a:ea typeface="Arial"/>
              <a:cs typeface="Arial"/>
              <a:sym typeface="Arial"/>
            </a:endParaRPr>
          </a:p>
          <a:p>
            <a:pPr indent="-295397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7660"/>
              <a:buFont typeface="Arial"/>
              <a:buChar char="●"/>
            </a:pPr>
            <a:r>
              <a:rPr lang="en" sz="4800">
                <a:latin typeface="Arial"/>
                <a:ea typeface="Arial"/>
                <a:cs typeface="Arial"/>
                <a:sym typeface="Arial"/>
              </a:rPr>
              <a:t>Explainability: Transparency of decisions.</a:t>
            </a:r>
            <a:br>
              <a:rPr lang="en" sz="4207">
                <a:latin typeface="Arial"/>
                <a:ea typeface="Arial"/>
                <a:cs typeface="Arial"/>
                <a:sym typeface="Arial"/>
              </a:rPr>
            </a:br>
            <a:endParaRPr sz="4207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5600">
                <a:latin typeface="Arial"/>
                <a:ea typeface="Arial"/>
                <a:cs typeface="Arial"/>
                <a:sym typeface="Arial"/>
              </a:rPr>
              <a:t>Research Questions:</a:t>
            </a:r>
            <a:br>
              <a:rPr lang="en" sz="4207">
                <a:latin typeface="Arial"/>
                <a:ea typeface="Arial"/>
                <a:cs typeface="Arial"/>
                <a:sym typeface="Arial"/>
              </a:rPr>
            </a:br>
            <a:endParaRPr sz="4207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4800">
                <a:latin typeface="Arial"/>
                <a:ea typeface="Arial"/>
                <a:cs typeface="Arial"/>
                <a:sym typeface="Arial"/>
              </a:rPr>
              <a:t>Adapting foundation models effectively for time series.</a:t>
            </a:r>
            <a:br>
              <a:rPr lang="en" sz="4800">
                <a:latin typeface="Arial"/>
                <a:ea typeface="Arial"/>
                <a:cs typeface="Arial"/>
                <a:sym typeface="Arial"/>
              </a:rPr>
            </a:br>
            <a:endParaRPr sz="48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4800">
                <a:latin typeface="Arial"/>
                <a:ea typeface="Arial"/>
                <a:cs typeface="Arial"/>
                <a:sym typeface="Arial"/>
              </a:rPr>
              <a:t>Efficient pretraining and fine-tuning methods.</a:t>
            </a:r>
            <a:br>
              <a:rPr lang="en" sz="4800">
                <a:latin typeface="Arial"/>
                <a:ea typeface="Arial"/>
                <a:cs typeface="Arial"/>
                <a:sym typeface="Arial"/>
              </a:rPr>
            </a:br>
            <a:endParaRPr sz="48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4800">
                <a:latin typeface="Arial"/>
                <a:ea typeface="Arial"/>
                <a:cs typeface="Arial"/>
                <a:sym typeface="Arial"/>
              </a:rPr>
              <a:t>Enhancing explainability.</a:t>
            </a:r>
            <a:br>
              <a:rPr lang="en" sz="4800">
                <a:latin typeface="Arial"/>
                <a:ea typeface="Arial"/>
                <a:cs typeface="Arial"/>
                <a:sym typeface="Arial"/>
              </a:rPr>
            </a:br>
            <a:endParaRPr sz="48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4800">
                <a:latin typeface="Arial"/>
                <a:ea typeface="Arial"/>
                <a:cs typeface="Arial"/>
                <a:sym typeface="Arial"/>
              </a:rPr>
              <a:t>Applications across domains.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8" title="ChatGPT Image May 6, 2025, 04_55_04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025" y="1238500"/>
            <a:ext cx="3302700" cy="33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40">
                <a:latin typeface="Arial"/>
                <a:ea typeface="Arial"/>
                <a:cs typeface="Arial"/>
                <a:sym typeface="Arial"/>
              </a:rPr>
              <a:t>Foundation Models and Time Series Tasks</a:t>
            </a:r>
            <a:endParaRPr sz="284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190113"/>
            <a:ext cx="3182100" cy="21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10000"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007">
                <a:latin typeface="Arial"/>
                <a:ea typeface="Arial"/>
                <a:cs typeface="Arial"/>
                <a:sym typeface="Arial"/>
              </a:rPr>
              <a:t>Pretrain–then-finetune approach</a:t>
            </a:r>
            <a:r>
              <a:rPr lang="en" sz="3007">
                <a:latin typeface="Arial"/>
                <a:ea typeface="Arial"/>
                <a:cs typeface="Arial"/>
                <a:sym typeface="Arial"/>
              </a:rPr>
              <a:t>:</a:t>
            </a:r>
            <a:endParaRPr sz="3007">
              <a:latin typeface="Arial"/>
              <a:ea typeface="Arial"/>
              <a:cs typeface="Arial"/>
              <a:sym typeface="Arial"/>
            </a:endParaRPr>
          </a:p>
          <a:p>
            <a:pPr indent="-304995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3007">
                <a:latin typeface="Arial"/>
                <a:ea typeface="Arial"/>
                <a:cs typeface="Arial"/>
                <a:sym typeface="Arial"/>
              </a:rPr>
              <a:t>Pretrained on large datasets → adapted to specific tasks</a:t>
            </a:r>
            <a:br>
              <a:rPr lang="en" sz="3007">
                <a:latin typeface="Arial"/>
                <a:ea typeface="Arial"/>
                <a:cs typeface="Arial"/>
                <a:sym typeface="Arial"/>
              </a:rPr>
            </a:br>
            <a:endParaRPr sz="3007">
              <a:latin typeface="Arial"/>
              <a:ea typeface="Arial"/>
              <a:cs typeface="Arial"/>
              <a:sym typeface="Arial"/>
            </a:endParaRPr>
          </a:p>
          <a:p>
            <a:pPr indent="-30499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3007">
                <a:latin typeface="Arial"/>
                <a:ea typeface="Arial"/>
                <a:cs typeface="Arial"/>
                <a:sym typeface="Arial"/>
              </a:rPr>
              <a:t>Popular in NLP and vision (e.g., GPT, CLIP, DALL·E)</a:t>
            </a:r>
            <a:br>
              <a:rPr lang="en" sz="3007">
                <a:latin typeface="Arial"/>
                <a:ea typeface="Arial"/>
                <a:cs typeface="Arial"/>
                <a:sym typeface="Arial"/>
              </a:rPr>
            </a:br>
            <a:endParaRPr sz="3007">
              <a:latin typeface="Arial"/>
              <a:ea typeface="Arial"/>
              <a:cs typeface="Arial"/>
              <a:sym typeface="Arial"/>
            </a:endParaRPr>
          </a:p>
          <a:p>
            <a:pPr indent="-30499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3007">
                <a:latin typeface="Arial"/>
                <a:ea typeface="Arial"/>
                <a:cs typeface="Arial"/>
                <a:sym typeface="Arial"/>
              </a:rPr>
              <a:t>Now extended to time series data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435900" y="1190125"/>
            <a:ext cx="2432100" cy="21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4800">
                <a:latin typeface="Arial"/>
                <a:ea typeface="Arial"/>
                <a:cs typeface="Arial"/>
                <a:sym typeface="Arial"/>
              </a:rPr>
              <a:t>Time Series Tasks</a:t>
            </a:r>
            <a:r>
              <a:rPr lang="en" sz="4800">
                <a:latin typeface="Arial"/>
                <a:ea typeface="Arial"/>
                <a:cs typeface="Arial"/>
                <a:sym typeface="Arial"/>
              </a:rPr>
              <a:t>:</a:t>
            </a:r>
            <a:endParaRPr sz="48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4800">
                <a:latin typeface="Arial"/>
                <a:ea typeface="Arial"/>
                <a:cs typeface="Arial"/>
                <a:sym typeface="Arial"/>
              </a:rPr>
              <a:t>Classification</a:t>
            </a:r>
            <a:br>
              <a:rPr lang="en" sz="4800">
                <a:latin typeface="Arial"/>
                <a:ea typeface="Arial"/>
                <a:cs typeface="Arial"/>
                <a:sym typeface="Arial"/>
              </a:rPr>
            </a:br>
            <a:endParaRPr sz="48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4800">
                <a:latin typeface="Arial"/>
                <a:ea typeface="Arial"/>
                <a:cs typeface="Arial"/>
                <a:sym typeface="Arial"/>
              </a:rPr>
              <a:t>Forecasting</a:t>
            </a:r>
            <a:br>
              <a:rPr lang="en" sz="4800">
                <a:latin typeface="Arial"/>
                <a:ea typeface="Arial"/>
                <a:cs typeface="Arial"/>
                <a:sym typeface="Arial"/>
              </a:rPr>
            </a:br>
            <a:endParaRPr sz="48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4800">
                <a:latin typeface="Arial"/>
                <a:ea typeface="Arial"/>
                <a:cs typeface="Arial"/>
                <a:sym typeface="Arial"/>
              </a:rPr>
              <a:t>Imputation</a:t>
            </a:r>
            <a:br>
              <a:rPr lang="en" sz="4800">
                <a:latin typeface="Arial"/>
                <a:ea typeface="Arial"/>
                <a:cs typeface="Arial"/>
                <a:sym typeface="Arial"/>
              </a:rPr>
            </a:br>
            <a:endParaRPr sz="48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4800">
                <a:latin typeface="Arial"/>
                <a:ea typeface="Arial"/>
                <a:cs typeface="Arial"/>
                <a:sym typeface="Arial"/>
              </a:rPr>
              <a:t>Anomaly Detection</a:t>
            </a:r>
            <a:endParaRPr sz="4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7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7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5868125" y="1152425"/>
            <a:ext cx="3182100" cy="20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Unique Modeling Properties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Temporal Dependency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Spatial Dependency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Semantic Diversity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550" y="3271450"/>
            <a:ext cx="7478926" cy="144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40">
                <a:latin typeface="Arial"/>
                <a:ea typeface="Arial"/>
                <a:cs typeface="Arial"/>
                <a:sym typeface="Arial"/>
              </a:rPr>
              <a:t>Pre-training Foundation Models</a:t>
            </a:r>
            <a:endParaRPr sz="284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311700" y="1073300"/>
            <a:ext cx="48690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Arial"/>
                <a:ea typeface="Arial"/>
                <a:cs typeface="Arial"/>
                <a:sym typeface="Arial"/>
              </a:rPr>
              <a:t>Approaches:</a:t>
            </a:r>
            <a:endParaRPr b="1" sz="48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4800">
                <a:latin typeface="Arial"/>
                <a:ea typeface="Arial"/>
                <a:cs typeface="Arial"/>
                <a:sym typeface="Arial"/>
              </a:rPr>
              <a:t>Pre Training</a:t>
            </a:r>
            <a:r>
              <a:rPr lang="en" sz="4800">
                <a:latin typeface="Arial"/>
                <a:ea typeface="Arial"/>
                <a:cs typeface="Arial"/>
                <a:sym typeface="Arial"/>
              </a:rPr>
              <a:t> from scratch ( </a:t>
            </a:r>
            <a:r>
              <a:rPr lang="en" sz="4800">
                <a:latin typeface="Arial"/>
                <a:ea typeface="Arial"/>
                <a:cs typeface="Arial"/>
                <a:sym typeface="Arial"/>
              </a:rPr>
              <a:t>Time GPT</a:t>
            </a:r>
            <a:r>
              <a:rPr lang="en" sz="4800">
                <a:latin typeface="Arial"/>
                <a:ea typeface="Arial"/>
                <a:cs typeface="Arial"/>
                <a:sym typeface="Arial"/>
              </a:rPr>
              <a:t>, TimesFM)</a:t>
            </a:r>
            <a:endParaRPr sz="48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4800">
                <a:latin typeface="Arial"/>
                <a:ea typeface="Arial"/>
                <a:cs typeface="Arial"/>
                <a:sym typeface="Arial"/>
              </a:rPr>
              <a:t>Adapting LLMs via fine-tuning or prompting</a:t>
            </a:r>
            <a:endParaRPr sz="48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4800">
                <a:latin typeface="Arial"/>
                <a:ea typeface="Arial"/>
                <a:cs typeface="Arial"/>
                <a:sym typeface="Arial"/>
              </a:rPr>
              <a:t>Goal: general-purpose, interpretable, multimodal models</a:t>
            </a:r>
            <a:endParaRPr sz="48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4800">
                <a:latin typeface="Arial"/>
                <a:ea typeface="Arial"/>
                <a:cs typeface="Arial"/>
                <a:sym typeface="Arial"/>
              </a:rPr>
              <a:t>Both are complementary, not competing</a:t>
            </a:r>
            <a:endParaRPr sz="4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4800">
                <a:latin typeface="Arial"/>
                <a:ea typeface="Arial"/>
                <a:cs typeface="Arial"/>
                <a:sym typeface="Arial"/>
              </a:rPr>
              <a:t>Techniques &amp; Models:</a:t>
            </a:r>
            <a:endParaRPr b="1" sz="48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4800">
                <a:latin typeface="Arial"/>
                <a:ea typeface="Arial"/>
                <a:cs typeface="Arial"/>
                <a:sym typeface="Arial"/>
              </a:rPr>
              <a:t>Models: Time GPT, TimesFM, GTT, Lag-Llama</a:t>
            </a:r>
            <a:endParaRPr sz="48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4800">
                <a:latin typeface="Arial"/>
                <a:ea typeface="Arial"/>
                <a:cs typeface="Arial"/>
                <a:sym typeface="Arial"/>
              </a:rPr>
              <a:t>Data Techniques: Jittering, patching, synthetic generation</a:t>
            </a:r>
            <a:endParaRPr sz="48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4800">
                <a:latin typeface="Arial"/>
                <a:ea typeface="Arial"/>
                <a:cs typeface="Arial"/>
                <a:sym typeface="Arial"/>
              </a:rPr>
              <a:t>Architectures: Encoder-only, Decoder-only, Encoder-decoder</a:t>
            </a:r>
            <a:endParaRPr sz="48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4800">
                <a:latin typeface="Arial"/>
                <a:ea typeface="Arial"/>
                <a:cs typeface="Arial"/>
                <a:sym typeface="Arial"/>
              </a:rPr>
              <a:t>Observed diversity in architectures and how they build temporal understanding.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325" y="1733025"/>
            <a:ext cx="4102575" cy="218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40">
                <a:latin typeface="Arial"/>
                <a:ea typeface="Arial"/>
                <a:cs typeface="Arial"/>
                <a:sym typeface="Arial"/>
              </a:rPr>
              <a:t>Adaptation Paradigms</a:t>
            </a:r>
            <a:endParaRPr sz="284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5143500" y="1356300"/>
            <a:ext cx="3688800" cy="35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05044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4815">
                <a:latin typeface="Arial"/>
                <a:ea typeface="Arial"/>
                <a:cs typeface="Arial"/>
                <a:sym typeface="Arial"/>
              </a:rPr>
              <a:t>Embedding-Visible: </a:t>
            </a:r>
            <a:r>
              <a:rPr lang="en" sz="4815">
                <a:latin typeface="Arial"/>
                <a:ea typeface="Arial"/>
                <a:cs typeface="Arial"/>
                <a:sym typeface="Arial"/>
              </a:rPr>
              <a:t>Vectorized time series inputs.</a:t>
            </a:r>
            <a:endParaRPr sz="4815">
              <a:latin typeface="Arial"/>
              <a:ea typeface="Arial"/>
              <a:cs typeface="Arial"/>
              <a:sym typeface="Arial"/>
            </a:endParaRPr>
          </a:p>
          <a:p>
            <a:pPr indent="-305044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○"/>
            </a:pPr>
            <a:r>
              <a:rPr lang="en" sz="4815">
                <a:latin typeface="Arial"/>
                <a:ea typeface="Arial"/>
                <a:cs typeface="Arial"/>
                <a:sym typeface="Arial"/>
              </a:rPr>
              <a:t>Temporal Decomposition</a:t>
            </a:r>
            <a:endParaRPr sz="4815">
              <a:latin typeface="Arial"/>
              <a:ea typeface="Arial"/>
              <a:cs typeface="Arial"/>
              <a:sym typeface="Arial"/>
            </a:endParaRPr>
          </a:p>
          <a:p>
            <a:pPr indent="-305044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○"/>
            </a:pPr>
            <a:r>
              <a:rPr lang="en" sz="4815">
                <a:latin typeface="Arial"/>
                <a:ea typeface="Arial"/>
                <a:cs typeface="Arial"/>
                <a:sym typeface="Arial"/>
              </a:rPr>
              <a:t>Multivariate Patching</a:t>
            </a:r>
            <a:endParaRPr sz="4815">
              <a:latin typeface="Arial"/>
              <a:ea typeface="Arial"/>
              <a:cs typeface="Arial"/>
              <a:sym typeface="Arial"/>
            </a:endParaRPr>
          </a:p>
          <a:p>
            <a:pPr indent="-305044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○"/>
            </a:pPr>
            <a:r>
              <a:rPr lang="en" sz="4815">
                <a:latin typeface="Arial"/>
                <a:ea typeface="Arial"/>
                <a:cs typeface="Arial"/>
                <a:sym typeface="Arial"/>
              </a:rPr>
              <a:t>Semantic Alignment</a:t>
            </a:r>
            <a:endParaRPr sz="4815">
              <a:latin typeface="Arial"/>
              <a:ea typeface="Arial"/>
              <a:cs typeface="Arial"/>
              <a:sym typeface="Arial"/>
            </a:endParaRPr>
          </a:p>
          <a:p>
            <a:pPr indent="-305044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○"/>
            </a:pPr>
            <a:r>
              <a:rPr lang="en" sz="4815">
                <a:latin typeface="Arial"/>
                <a:ea typeface="Arial"/>
                <a:cs typeface="Arial"/>
                <a:sym typeface="Arial"/>
              </a:rPr>
              <a:t>Fine-tuning strategies</a:t>
            </a:r>
            <a:endParaRPr sz="4815">
              <a:latin typeface="Arial"/>
              <a:ea typeface="Arial"/>
              <a:cs typeface="Arial"/>
              <a:sym typeface="Arial"/>
            </a:endParaRPr>
          </a:p>
          <a:p>
            <a:pPr indent="-305044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4815">
                <a:latin typeface="Arial"/>
                <a:ea typeface="Arial"/>
                <a:cs typeface="Arial"/>
                <a:sym typeface="Arial"/>
              </a:rPr>
              <a:t>Text-Visible: </a:t>
            </a:r>
            <a:r>
              <a:rPr lang="en" sz="4815">
                <a:latin typeface="Arial"/>
                <a:ea typeface="Arial"/>
                <a:cs typeface="Arial"/>
                <a:sym typeface="Arial"/>
              </a:rPr>
              <a:t>Time series converted into natural language prompts.</a:t>
            </a:r>
            <a:endParaRPr sz="4815">
              <a:latin typeface="Arial"/>
              <a:ea typeface="Arial"/>
              <a:cs typeface="Arial"/>
              <a:sym typeface="Arial"/>
            </a:endParaRPr>
          </a:p>
          <a:p>
            <a:pPr indent="-305044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○"/>
            </a:pPr>
            <a:r>
              <a:rPr lang="en" sz="4815">
                <a:latin typeface="Arial"/>
                <a:ea typeface="Arial"/>
                <a:cs typeface="Arial"/>
                <a:sym typeface="Arial"/>
              </a:rPr>
              <a:t>PromptCast and LLMF</a:t>
            </a:r>
            <a:endParaRPr sz="4815">
              <a:latin typeface="Arial"/>
              <a:ea typeface="Arial"/>
              <a:cs typeface="Arial"/>
              <a:sym typeface="Arial"/>
            </a:endParaRPr>
          </a:p>
          <a:p>
            <a:pPr indent="-305044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○"/>
            </a:pPr>
            <a:r>
              <a:rPr lang="en" sz="4815">
                <a:latin typeface="Arial"/>
                <a:ea typeface="Arial"/>
                <a:cs typeface="Arial"/>
                <a:sym typeface="Arial"/>
              </a:rPr>
              <a:t>LLM-Mob, TWSN</a:t>
            </a:r>
            <a:endParaRPr sz="4815">
              <a:latin typeface="Arial"/>
              <a:ea typeface="Arial"/>
              <a:cs typeface="Arial"/>
              <a:sym typeface="Arial"/>
            </a:endParaRPr>
          </a:p>
          <a:p>
            <a:pPr indent="-305044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○"/>
            </a:pPr>
            <a:r>
              <a:rPr lang="en" sz="4815">
                <a:latin typeface="Arial"/>
                <a:ea typeface="Arial"/>
                <a:cs typeface="Arial"/>
                <a:sym typeface="Arial"/>
              </a:rPr>
              <a:t>Timestamp, Cross-Sequence and Domain-specific context.</a:t>
            </a:r>
            <a:endParaRPr sz="4815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1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25" y="1266325"/>
            <a:ext cx="5049923" cy="330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